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_rels/slideLayout107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6.xml.rels" ContentType="application/vnd.openxmlformats-package.relationships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7.png"/><Relationship Id="rId3" Type="http://schemas.openxmlformats.org/officeDocument/2006/relationships/image" Target="../media/image18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5" name="PlaceHolder 4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0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5" name="" descr=""/>
          <p:cNvPicPr/>
          <p:nvPr/>
        </p:nvPicPr>
        <p:blipFill>
          <a:blip r:embed="rId2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  <p:pic>
        <p:nvPicPr>
          <p:cNvPr id="326" name="" descr=""/>
          <p:cNvPicPr/>
          <p:nvPr/>
        </p:nvPicPr>
        <p:blipFill>
          <a:blip r:embed="rId3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1" name="" descr=""/>
          <p:cNvPicPr/>
          <p:nvPr/>
        </p:nvPicPr>
        <p:blipFill>
          <a:blip r:embed="rId2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3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2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  <p:pic>
        <p:nvPicPr>
          <p:cNvPr id="108" name="" descr=""/>
          <p:cNvPicPr/>
          <p:nvPr/>
        </p:nvPicPr>
        <p:blipFill>
          <a:blip r:embed="rId3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3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2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  <p:pic>
        <p:nvPicPr>
          <p:cNvPr id="180" name="" descr=""/>
          <p:cNvPicPr/>
          <p:nvPr/>
        </p:nvPicPr>
        <p:blipFill>
          <a:blip r:embed="rId3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2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  <p:pic>
        <p:nvPicPr>
          <p:cNvPr id="217" name="" descr=""/>
          <p:cNvPicPr/>
          <p:nvPr/>
        </p:nvPicPr>
        <p:blipFill>
          <a:blip r:embed="rId3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3" name="" descr=""/>
          <p:cNvPicPr/>
          <p:nvPr/>
        </p:nvPicPr>
        <p:blipFill>
          <a:blip r:embed="rId2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  <p:pic>
        <p:nvPicPr>
          <p:cNvPr id="254" name="" descr=""/>
          <p:cNvPicPr/>
          <p:nvPr/>
        </p:nvPicPr>
        <p:blipFill>
          <a:blip r:embed="rId3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54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 type="body"/>
          </p:nvPr>
        </p:nvSpPr>
        <p:spPr>
          <a:xfrm>
            <a:off x="2771640" y="17690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PlaceHolder 4"/>
          <p:cNvSpPr>
            <a:spLocks noGrp="1"/>
          </p:cNvSpPr>
          <p:nvPr>
            <p:ph type="body"/>
          </p:nvPr>
        </p:nvSpPr>
        <p:spPr>
          <a:xfrm>
            <a:off x="277164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159280" cy="20905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9" name="" descr=""/>
          <p:cNvPicPr/>
          <p:nvPr/>
        </p:nvPicPr>
        <p:blipFill>
          <a:blip r:embed="rId2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  <p:pic>
        <p:nvPicPr>
          <p:cNvPr id="290" name="" descr=""/>
          <p:cNvPicPr/>
          <p:nvPr/>
        </p:nvPicPr>
        <p:blipFill>
          <a:blip r:embed="rId3"/>
          <a:stretch/>
        </p:blipFill>
        <p:spPr>
          <a:xfrm>
            <a:off x="503640" y="2194920"/>
            <a:ext cx="4425480" cy="353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2772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2772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2772000" y="1769040"/>
            <a:ext cx="2159280" cy="43830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5480" cy="43830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8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8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76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8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pt.wikipedia.org/wiki/S&#227;o_Paulo" TargetMode="External"/><Relationship Id="rId2" Type="http://schemas.openxmlformats.org/officeDocument/2006/relationships/hyperlink" Target="https://pt.wikipedia.org/wiki/Lista_dos_distritos_de_S&#227;o_Paulo_por_popula&#231;&#227;o" TargetMode="External"/><Relationship Id="rId3" Type="http://schemas.openxmlformats.org/officeDocument/2006/relationships/hyperlink" Target="https://pt.wikipedia.org/wiki/Lista_dos_distritos_de_S&#227;o_Paulo_por_&#205;ndice_de_Desenvolvimento_Humano" TargetMode="External"/><Relationship Id="rId4" Type="http://schemas.openxmlformats.org/officeDocument/2006/relationships/hyperlink" Target="http://hdr.undp.org/en/content/human-development-index-hdi" TargetMode="External"/><Relationship Id="rId5" Type="http://schemas.openxmlformats.org/officeDocument/2006/relationships/hyperlink" Target="https://g1.globo.com/sao-paulo/noticia/media-de-salario-em-sp-vai-de-r-12-mil-em-marsilac-a-r-10-mil-no-campo-belo.ghtml" TargetMode="External"/><Relationship Id="rId6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6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7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8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8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576360" y="1440000"/>
            <a:ext cx="9070200" cy="439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pt-BR" sz="4400" spc="-1" strike="noStrike">
                <a:solidFill>
                  <a:srgbClr val="eeeeee"/>
                </a:solidFill>
                <a:uFill>
                  <a:solidFill>
                    <a:srgbClr val="ffffff"/>
                  </a:solidFill>
                </a:uFill>
                <a:latin typeface="KacstDecorative"/>
                <a:ea typeface="DejaVu Sans"/>
              </a:rPr>
              <a:t>IMPROVING</a:t>
            </a:r>
            <a:r>
              <a:rPr b="0" lang="pt-BR" sz="4400" spc="-1" strike="noStrike">
                <a:solidFill>
                  <a:srgbClr val="eeeeee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QUALITY OF LIFE AND DEVELOPMENT IN A LARGE CITY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4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Comparing clusters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3" name="" descr=""/>
          <p:cNvPicPr/>
          <p:nvPr/>
        </p:nvPicPr>
        <p:blipFill>
          <a:blip r:embed="rId1"/>
          <a:stretch/>
        </p:blipFill>
        <p:spPr>
          <a:xfrm>
            <a:off x="792000" y="1368000"/>
            <a:ext cx="8228160" cy="59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20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Clustering with k-means: k­means again considering HDI, wages, population and venues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5" name="" descr=""/>
          <p:cNvPicPr/>
          <p:nvPr/>
        </p:nvPicPr>
        <p:blipFill>
          <a:blip r:embed="rId1"/>
          <a:stretch/>
        </p:blipFill>
        <p:spPr>
          <a:xfrm>
            <a:off x="1656000" y="2469240"/>
            <a:ext cx="6016320" cy="4874400"/>
          </a:xfrm>
          <a:prstGeom prst="rect">
            <a:avLst/>
          </a:prstGeom>
          <a:ln>
            <a:noFill/>
          </a:ln>
        </p:spPr>
      </p:pic>
      <p:pic>
        <p:nvPicPr>
          <p:cNvPr id="356" name="" descr=""/>
          <p:cNvPicPr/>
          <p:nvPr/>
        </p:nvPicPr>
        <p:blipFill>
          <a:blip r:embed="rId2"/>
          <a:stretch/>
        </p:blipFill>
        <p:spPr>
          <a:xfrm>
            <a:off x="287640" y="1296000"/>
            <a:ext cx="9504000" cy="1172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20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Clustering with k-means: k­means again considering HDI, wages, population and venues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504000" y="1562400"/>
            <a:ext cx="4607640" cy="542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Total venues x Cluster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9" name="CustomShape 3"/>
          <p:cNvSpPr/>
          <p:nvPr/>
        </p:nvSpPr>
        <p:spPr>
          <a:xfrm>
            <a:off x="5256000" y="1562400"/>
            <a:ext cx="4607640" cy="542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Total venues x Human development index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0" name="" descr=""/>
          <p:cNvPicPr/>
          <p:nvPr/>
        </p:nvPicPr>
        <p:blipFill>
          <a:blip r:embed="rId1"/>
          <a:stretch/>
        </p:blipFill>
        <p:spPr>
          <a:xfrm>
            <a:off x="169200" y="2232000"/>
            <a:ext cx="4726440" cy="3394800"/>
          </a:xfrm>
          <a:prstGeom prst="rect">
            <a:avLst/>
          </a:prstGeom>
          <a:ln>
            <a:noFill/>
          </a:ln>
        </p:spPr>
      </p:pic>
      <p:pic>
        <p:nvPicPr>
          <p:cNvPr id="361" name="" descr=""/>
          <p:cNvPicPr/>
          <p:nvPr/>
        </p:nvPicPr>
        <p:blipFill>
          <a:blip r:embed="rId2"/>
          <a:stretch/>
        </p:blipFill>
        <p:spPr>
          <a:xfrm>
            <a:off x="4968000" y="2150280"/>
            <a:ext cx="4581000" cy="3393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CustomShape 1"/>
          <p:cNvSpPr/>
          <p:nvPr/>
        </p:nvSpPr>
        <p:spPr>
          <a:xfrm>
            <a:off x="504000" y="301320"/>
            <a:ext cx="9070200" cy="85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2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 3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3" name="" descr=""/>
          <p:cNvPicPr/>
          <p:nvPr/>
        </p:nvPicPr>
        <p:blipFill>
          <a:blip r:embed="rId1"/>
          <a:stretch/>
        </p:blipFill>
        <p:spPr>
          <a:xfrm>
            <a:off x="289800" y="1368000"/>
            <a:ext cx="9609120" cy="5615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2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Discussion and Conclusion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504000" y="1440000"/>
            <a:ext cx="8927640" cy="56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 3 covers districts with a low number of selected venues (related to transport, health, education);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human development index accompanies the total of the selected venues;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improve human development index, people needs nice health, transport, education, entertainment;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Some districts of São Paulo need improvement in these areas, mainly some districts in the extreme South and many districts of East;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whole city needs more libraries, bookstores and daycares.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28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São Paulo:the most populous city in the american continent and the richest city in Brazil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504000" y="1769040"/>
            <a:ext cx="4425480" cy="438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São Paulo is a city in the state of São Paulo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5152680" y="1769040"/>
            <a:ext cx="4425480" cy="438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São Paulo is a state in Brazil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31" name="" descr=""/>
          <p:cNvPicPr/>
          <p:nvPr/>
        </p:nvPicPr>
        <p:blipFill>
          <a:blip r:embed="rId1"/>
          <a:stretch/>
        </p:blipFill>
        <p:spPr>
          <a:xfrm>
            <a:off x="576000" y="2592000"/>
            <a:ext cx="4073760" cy="2518560"/>
          </a:xfrm>
          <a:prstGeom prst="rect">
            <a:avLst/>
          </a:prstGeom>
          <a:ln>
            <a:noFill/>
          </a:ln>
        </p:spPr>
      </p:pic>
      <p:pic>
        <p:nvPicPr>
          <p:cNvPr id="332" name="" descr=""/>
          <p:cNvPicPr/>
          <p:nvPr/>
        </p:nvPicPr>
        <p:blipFill>
          <a:blip r:embed="rId2"/>
          <a:stretch/>
        </p:blipFill>
        <p:spPr>
          <a:xfrm>
            <a:off x="5256000" y="2342880"/>
            <a:ext cx="3646080" cy="3559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4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Quality of life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CustomShape 2"/>
          <p:cNvSpPr/>
          <p:nvPr/>
        </p:nvSpPr>
        <p:spPr>
          <a:xfrm>
            <a:off x="504000" y="1800000"/>
            <a:ext cx="9070920" cy="475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216000" indent="-21492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São Paulo suffers from the inequality of development between the central region and the periphery;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economic and social development of the peripheries can improve the lives of all, including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inhabitants of the central region;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 the next slides, we will compare the quality of life in the regions of the city of São Paulo.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4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audience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504000" y="1769040"/>
            <a:ext cx="871092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presentation is intended for those </a:t>
            </a:r>
            <a:r>
              <a:rPr b="1" i="1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responsible for urban development</a:t>
            </a: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in the city of São Paulo;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for everyone else interested in better quality of life in this city.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4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Data collect - references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CustomShape 2"/>
          <p:cNvSpPr/>
          <p:nvPr/>
        </p:nvSpPr>
        <p:spPr>
          <a:xfrm>
            <a:off x="576000" y="1664280"/>
            <a:ext cx="8783280" cy="438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Wikipedia ­- </a:t>
            </a:r>
            <a:r>
              <a:rPr b="0" lang="pt-BR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"/>
              </a:rPr>
              <a:t>São Paulo</a:t>
            </a: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­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Wikipedia ­- </a:t>
            </a:r>
            <a:r>
              <a:rPr b="0" lang="pt-BR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List of São Paulo's districts by population</a:t>
            </a: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­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Wikipedia -­ </a:t>
            </a:r>
            <a:r>
              <a:rPr b="0" lang="pt-BR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List of São Paulo’s districts by human development index</a:t>
            </a: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­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t-BR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4"/>
              </a:rPr>
              <a:t>Human Development Index (HDI)</a:t>
            </a: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­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Google Maps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Foursquare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t-BR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5"/>
              </a:rPr>
              <a:t>Average salary in SP goes from R$ 1.2 thousand in Marsilac to R$ 10 thousand in Campo Belo</a:t>
            </a: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­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2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Clustering with K-means: Foursquare venues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0" name="" descr=""/>
          <p:cNvPicPr/>
          <p:nvPr/>
        </p:nvPicPr>
        <p:blipFill>
          <a:blip r:embed="rId1"/>
          <a:stretch/>
        </p:blipFill>
        <p:spPr>
          <a:xfrm>
            <a:off x="576000" y="1258200"/>
            <a:ext cx="5543280" cy="4162320"/>
          </a:xfrm>
          <a:prstGeom prst="rect">
            <a:avLst/>
          </a:prstGeom>
          <a:ln>
            <a:noFill/>
          </a:ln>
        </p:spPr>
      </p:pic>
      <p:sp>
        <p:nvSpPr>
          <p:cNvPr id="341" name="CustomShape 2"/>
          <p:cNvSpPr/>
          <p:nvPr/>
        </p:nvSpPr>
        <p:spPr>
          <a:xfrm>
            <a:off x="6264360" y="1232280"/>
            <a:ext cx="3310920" cy="438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Central cluster (yellow)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Peripheral clusters (purple, red, green)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2"/>
          <p:cNvSpPr/>
          <p:nvPr/>
        </p:nvSpPr>
        <p:spPr>
          <a:xfrm>
            <a:off x="504000" y="1769040"/>
            <a:ext cx="4425480" cy="438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3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18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Clustering with k-means: population, HDI, Average Monthly Wage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5" name="CustomShape 4"/>
          <p:cNvSpPr/>
          <p:nvPr/>
        </p:nvSpPr>
        <p:spPr>
          <a:xfrm>
            <a:off x="504000" y="1368000"/>
            <a:ext cx="5327640" cy="478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5"/>
          <p:cNvSpPr/>
          <p:nvPr/>
        </p:nvSpPr>
        <p:spPr>
          <a:xfrm>
            <a:off x="6480000" y="1368000"/>
            <a:ext cx="3023280" cy="489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Red cluster in  north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Purple cluster in center and south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Blue, yellow and green peripherals clusters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7" name="" descr=""/>
          <p:cNvPicPr/>
          <p:nvPr/>
        </p:nvPicPr>
        <p:blipFill>
          <a:blip r:embed="rId1"/>
          <a:stretch/>
        </p:blipFill>
        <p:spPr>
          <a:xfrm>
            <a:off x="216360" y="1368000"/>
            <a:ext cx="6170760" cy="4895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4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Comparing clusters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9" name="" descr=""/>
          <p:cNvPicPr/>
          <p:nvPr/>
        </p:nvPicPr>
        <p:blipFill>
          <a:blip r:embed="rId1"/>
          <a:stretch/>
        </p:blipFill>
        <p:spPr>
          <a:xfrm>
            <a:off x="720000" y="1783800"/>
            <a:ext cx="8399880" cy="541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pt-BR" sz="4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Comparing clusters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1" name="" descr=""/>
          <p:cNvPicPr/>
          <p:nvPr/>
        </p:nvPicPr>
        <p:blipFill>
          <a:blip r:embed="rId1"/>
          <a:stretch/>
        </p:blipFill>
        <p:spPr>
          <a:xfrm>
            <a:off x="864000" y="1656000"/>
            <a:ext cx="8221320" cy="5807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2019-02-27T22:57:05Z</dcterms:created>
  <dc:creator/>
  <dc:description/>
  <dc:language>pt-BR</dc:language>
  <cp:lastModifiedBy/>
  <dcterms:modified xsi:type="dcterms:W3CDTF">2019-02-28T22:03:52Z</dcterms:modified>
  <cp:revision>26</cp:revision>
  <dc:subject/>
  <dc:title/>
</cp:coreProperties>
</file>